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azvivashka.online/metodiki/mozzhechkovaya-stimulyatsiya"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mederia.ru/blog/mozzhechkovaya-stimulyatsiya/" TargetMode="External"/><Relationship Id="rId4" Type="http://schemas.openxmlformats.org/officeDocument/2006/relationships/hyperlink" Target="https://healthperfect.ru/mozzhechkovaya-stimulyatsiya.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a:spLocks noGrp="1"/>
          </p:cNvSpPr>
          <p:nvPr>
            <p:ph type="subTitle" idx="1"/>
          </p:nvPr>
        </p:nvSpPr>
        <p:spPr>
          <a:xfrm>
            <a:off x="2743200" y="5105400"/>
            <a:ext cx="6400800" cy="1752600"/>
          </a:xfrm>
        </p:spPr>
        <p:txBody>
          <a:bodyPr/>
          <a:lstStyle/>
          <a:p>
            <a:pPr algn="r"/>
            <a:r>
              <a:rPr lang="ru-RU" dirty="0" smtClean="0">
                <a:solidFill>
                  <a:schemeClr val="bg1"/>
                </a:solidFill>
              </a:rPr>
              <a:t>Подготовила:</a:t>
            </a:r>
          </a:p>
          <a:p>
            <a:pPr algn="r"/>
            <a:r>
              <a:rPr lang="ru-RU" dirty="0" smtClean="0">
                <a:solidFill>
                  <a:schemeClr val="bg1"/>
                </a:solidFill>
              </a:rPr>
              <a:t>Гукасян В.А.</a:t>
            </a:r>
            <a:endParaRPr lang="ru-RU" dirty="0">
              <a:solidFill>
                <a:schemeClr val="bg1"/>
              </a:solidFill>
            </a:endParaRPr>
          </a:p>
        </p:txBody>
      </p:sp>
      <p:pic>
        <p:nvPicPr>
          <p:cNvPr id="7" name="Рисунок 6" descr="C:\Users\User\Desktop\image.jpg"/>
          <p:cNvPicPr/>
          <p:nvPr/>
        </p:nvPicPr>
        <p:blipFill>
          <a:blip r:embed="rId2"/>
          <a:srcRect/>
          <a:stretch>
            <a:fillRect/>
          </a:stretch>
        </p:blipFill>
        <p:spPr bwMode="auto">
          <a:xfrm>
            <a:off x="-32" y="-24"/>
            <a:ext cx="9144032" cy="6858024"/>
          </a:xfrm>
          <a:prstGeom prst="rect">
            <a:avLst/>
          </a:prstGeom>
          <a:noFill/>
          <a:ln w="9525">
            <a:noFill/>
            <a:miter lim="800000"/>
            <a:headEnd/>
            <a:tailEnd/>
          </a:ln>
        </p:spPr>
      </p:pic>
      <p:sp>
        <p:nvSpPr>
          <p:cNvPr id="8" name="Заголовок 1"/>
          <p:cNvSpPr>
            <a:spLocks noGrp="1"/>
          </p:cNvSpPr>
          <p:nvPr>
            <p:ph type="ctrTitle"/>
          </p:nvPr>
        </p:nvSpPr>
        <p:spPr>
          <a:xfrm>
            <a:off x="0" y="714356"/>
            <a:ext cx="9144000" cy="1470025"/>
          </a:xfrm>
        </p:spPr>
        <p:txBody>
          <a:bodyPr>
            <a:noAutofit/>
          </a:bodyPr>
          <a:lstStyle/>
          <a:p>
            <a:r>
              <a:rPr lang="ru-RU" sz="6000" b="1" dirty="0" smtClean="0">
                <a:solidFill>
                  <a:schemeClr val="bg1"/>
                </a:solidFill>
              </a:rPr>
              <a:t/>
            </a:r>
            <a:br>
              <a:rPr lang="ru-RU" sz="6000" b="1" dirty="0" smtClean="0">
                <a:solidFill>
                  <a:schemeClr val="bg1"/>
                </a:solidFill>
              </a:rPr>
            </a:br>
            <a:r>
              <a:rPr lang="ru-RU" sz="6000" b="1" dirty="0" smtClean="0">
                <a:solidFill>
                  <a:schemeClr val="bg1"/>
                </a:solidFill>
              </a:rPr>
              <a:t/>
            </a:r>
            <a:br>
              <a:rPr lang="ru-RU" sz="6000" b="1" dirty="0" smtClean="0">
                <a:solidFill>
                  <a:schemeClr val="bg1"/>
                </a:solidFill>
              </a:rPr>
            </a:br>
            <a:r>
              <a:rPr lang="ru-RU" sz="6000" b="1" dirty="0" smtClean="0">
                <a:solidFill>
                  <a:schemeClr val="bg1"/>
                </a:solidFill>
              </a:rPr>
              <a:t/>
            </a:r>
            <a:br>
              <a:rPr lang="ru-RU" sz="6000" b="1" dirty="0" smtClean="0">
                <a:solidFill>
                  <a:schemeClr val="bg1"/>
                </a:solidFill>
              </a:rPr>
            </a:br>
            <a:r>
              <a:rPr lang="ru-RU" sz="6000" b="1" dirty="0" smtClean="0">
                <a:solidFill>
                  <a:schemeClr val="bg1"/>
                </a:solidFill>
              </a:rPr>
              <a:t>Семинар</a:t>
            </a:r>
            <a:br>
              <a:rPr lang="ru-RU" sz="6000" b="1" dirty="0" smtClean="0">
                <a:solidFill>
                  <a:schemeClr val="bg1"/>
                </a:solidFill>
              </a:rPr>
            </a:br>
            <a:r>
              <a:rPr lang="ru-RU" sz="6000" b="1" dirty="0" smtClean="0">
                <a:solidFill>
                  <a:schemeClr val="bg1"/>
                </a:solidFill>
              </a:rPr>
              <a:t>«</a:t>
            </a:r>
            <a:r>
              <a:rPr lang="ru-RU" sz="6000" b="1" dirty="0" err="1" smtClean="0">
                <a:solidFill>
                  <a:schemeClr val="bg1"/>
                </a:solidFill>
              </a:rPr>
              <a:t>Здоровьесберегающие</a:t>
            </a:r>
            <a:r>
              <a:rPr lang="ru-RU" sz="6000" b="1" dirty="0" smtClean="0">
                <a:solidFill>
                  <a:schemeClr val="bg1"/>
                </a:solidFill>
              </a:rPr>
              <a:t> технологии в ДОУ»</a:t>
            </a:r>
            <a:endParaRPr lang="ru-RU" sz="6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lstStyle/>
          <a:p>
            <a:r>
              <a:rPr lang="ru-RU" dirty="0" smtClean="0">
                <a:solidFill>
                  <a:srgbClr val="0070C0"/>
                </a:solidFill>
              </a:rPr>
              <a:t>Упражнения на доске</a:t>
            </a:r>
            <a:endParaRPr lang="ru-RU" dirty="0">
              <a:solidFill>
                <a:srgbClr val="0070C0"/>
              </a:solidFill>
            </a:endParaRPr>
          </a:p>
        </p:txBody>
      </p:sp>
      <p:sp>
        <p:nvSpPr>
          <p:cNvPr id="7" name="Содержимое 2"/>
          <p:cNvSpPr>
            <a:spLocks noGrp="1"/>
          </p:cNvSpPr>
          <p:nvPr>
            <p:ph idx="1"/>
          </p:nvPr>
        </p:nvSpPr>
        <p:spPr>
          <a:xfrm>
            <a:off x="0" y="1142984"/>
            <a:ext cx="5500694" cy="5715016"/>
          </a:xfrm>
        </p:spPr>
        <p:txBody>
          <a:bodyPr>
            <a:normAutofit fontScale="62500" lnSpcReduction="20000"/>
          </a:bodyPr>
          <a:lstStyle/>
          <a:p>
            <a:r>
              <a:rPr lang="ru-RU" dirty="0" smtClean="0">
                <a:solidFill>
                  <a:srgbClr val="0070C0"/>
                </a:solidFill>
              </a:rPr>
              <a:t>Малыш встает на балансировочную доску, удерживает равновесие. Дальше пациент начинает выполнять задания мамы или инструктора: кинуть и поймать мячик, рассказать все буквы алфавита, животных, имена девочек, мальчиков и так далее. Возможные задания: Перекидывание мешочков с крупой или песком, которые имеют разный вес. Кидание мячиков. При этом ребенок должен поймать мяч одной рукой или двумя, кинуть маме (инструктору). Подкидывание мяча или мешочка вверх двумя руками или одной, стоя на доске. Отбивание мяча (одной или двумя руками). Кидание предметов по мишеням. Отбивание мяча от наклонной плоскости. Отбивание мячика при помощи ракетки или палки. Эти упражнения подходят для детей после 5-летнего возраста. </a:t>
            </a:r>
          </a:p>
          <a:p>
            <a:endParaRPr lang="ru-RU" dirty="0">
              <a:solidFill>
                <a:srgbClr val="0070C0"/>
              </a:solidFill>
            </a:endParaRPr>
          </a:p>
        </p:txBody>
      </p:sp>
      <p:pic>
        <p:nvPicPr>
          <p:cNvPr id="8194" name="Picture 2" descr="C:\Users\User\Desktop\mozzhechkovaya-stimulyatsiya9.jpg"/>
          <p:cNvPicPr>
            <a:picLocks noChangeAspect="1" noChangeArrowheads="1"/>
          </p:cNvPicPr>
          <p:nvPr/>
        </p:nvPicPr>
        <p:blipFill>
          <a:blip r:embed="rId3"/>
          <a:srcRect/>
          <a:stretch>
            <a:fillRect/>
          </a:stretch>
        </p:blipFill>
        <p:spPr bwMode="auto">
          <a:xfrm>
            <a:off x="5199066" y="1285860"/>
            <a:ext cx="3944934" cy="395923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lstStyle/>
          <a:p>
            <a:endParaRPr lang="ru-RU" dirty="0"/>
          </a:p>
        </p:txBody>
      </p:sp>
      <p:sp>
        <p:nvSpPr>
          <p:cNvPr id="7" name="Содержимое 2"/>
          <p:cNvSpPr>
            <a:spLocks noGrp="1"/>
          </p:cNvSpPr>
          <p:nvPr>
            <p:ph idx="1"/>
          </p:nvPr>
        </p:nvSpPr>
        <p:spPr>
          <a:xfrm>
            <a:off x="0" y="2928934"/>
            <a:ext cx="9144000" cy="3929066"/>
          </a:xfrm>
        </p:spPr>
        <p:txBody>
          <a:bodyPr>
            <a:normAutofit fontScale="92500"/>
          </a:bodyPr>
          <a:lstStyle/>
          <a:p>
            <a:pPr algn="just"/>
            <a:r>
              <a:rPr lang="ru-RU" dirty="0" smtClean="0">
                <a:solidFill>
                  <a:srgbClr val="0070C0"/>
                </a:solidFill>
              </a:rPr>
              <a:t>Начинают занятия с самых простых заданий, постепенно увеличивая уровень сложности. На фоне занятий у пациента улучшается координация движений, чувство равновесия, отмечается положительная динамика в развитии речи, чтения, письма. Дети становятся ловкими, активными, уверенными в себе. Эффект виден уже через 1–2 месяца при регулярном проведении занятий. </a:t>
            </a:r>
            <a:endParaRPr lang="ru-RU" dirty="0">
              <a:solidFill>
                <a:srgbClr val="0070C0"/>
              </a:solidFill>
            </a:endParaRPr>
          </a:p>
        </p:txBody>
      </p:sp>
      <p:pic>
        <p:nvPicPr>
          <p:cNvPr id="9218" name="Picture 2" descr="C:\Users\User\Desktop\mozzhechkovaya-stimulyatsiya6.jpg"/>
          <p:cNvPicPr>
            <a:picLocks noChangeAspect="1" noChangeArrowheads="1"/>
          </p:cNvPicPr>
          <p:nvPr/>
        </p:nvPicPr>
        <p:blipFill>
          <a:blip r:embed="rId3"/>
          <a:srcRect/>
          <a:stretch>
            <a:fillRect/>
          </a:stretch>
        </p:blipFill>
        <p:spPr bwMode="auto">
          <a:xfrm>
            <a:off x="2071670" y="-47118"/>
            <a:ext cx="4790894" cy="319036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lstStyle/>
          <a:p>
            <a:r>
              <a:rPr lang="ru-RU" dirty="0" smtClean="0">
                <a:solidFill>
                  <a:srgbClr val="0070C0"/>
                </a:solidFill>
              </a:rPr>
              <a:t>Литература:</a:t>
            </a:r>
            <a:endParaRPr lang="ru-RU" dirty="0">
              <a:solidFill>
                <a:srgbClr val="0070C0"/>
              </a:solidFill>
            </a:endParaRPr>
          </a:p>
        </p:txBody>
      </p:sp>
      <p:sp>
        <p:nvSpPr>
          <p:cNvPr id="7" name="Содержимое 2"/>
          <p:cNvSpPr>
            <a:spLocks noGrp="1"/>
          </p:cNvSpPr>
          <p:nvPr>
            <p:ph idx="1"/>
          </p:nvPr>
        </p:nvSpPr>
        <p:spPr>
          <a:xfrm>
            <a:off x="457200" y="1600200"/>
            <a:ext cx="8229600" cy="4525963"/>
          </a:xfrm>
        </p:spPr>
        <p:txBody>
          <a:bodyPr>
            <a:normAutofit/>
          </a:bodyPr>
          <a:lstStyle/>
          <a:p>
            <a:r>
              <a:rPr lang="ru-RU" dirty="0" smtClean="0">
                <a:hlinkClick r:id="rId3"/>
              </a:rPr>
              <a:t>https://razvivashka.online/metodiki/mozzhechkovaya-stimulyatsiya</a:t>
            </a:r>
            <a:endParaRPr lang="ru-RU" dirty="0" smtClean="0"/>
          </a:p>
          <a:p>
            <a:r>
              <a:rPr lang="ru-RU" dirty="0" smtClean="0">
                <a:hlinkClick r:id="rId4"/>
              </a:rPr>
              <a:t>https://healthperfect.ru/mozzhechkovaya-stimulyatsiya.html</a:t>
            </a:r>
            <a:endParaRPr lang="ru-RU" dirty="0" smtClean="0"/>
          </a:p>
          <a:p>
            <a:r>
              <a:rPr lang="en-US" dirty="0" smtClean="0">
                <a:hlinkClick r:id="rId5"/>
              </a:rPr>
              <a:t>https://mederia.ru/blog/mozzhechkovaya-stimulyatsiya/</a:t>
            </a:r>
            <a:endParaRPr lang="ru-RU" dirty="0" smtClean="0"/>
          </a:p>
          <a:p>
            <a:pPr>
              <a:buNone/>
            </a:pPr>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0" y="2571744"/>
            <a:ext cx="9144000" cy="1143000"/>
          </a:xfrm>
        </p:spPr>
        <p:txBody>
          <a:bodyPr>
            <a:noAutofit/>
          </a:bodyPr>
          <a:lstStyle/>
          <a:p>
            <a:r>
              <a:rPr lang="ru-RU" sz="6000" b="1" dirty="0" smtClean="0"/>
              <a:t>Спасибо за внимание!</a:t>
            </a:r>
            <a:endParaRPr lang="ru-RU" sz="6000" b="1" dirty="0"/>
          </a:p>
        </p:txBody>
      </p:sp>
      <p:sp>
        <p:nvSpPr>
          <p:cNvPr id="7" name="Содержимое 2"/>
          <p:cNvSpPr>
            <a:spLocks noGrp="1"/>
          </p:cNvSpPr>
          <p:nvPr>
            <p:ph idx="1"/>
          </p:nvPr>
        </p:nvSpPr>
        <p:spPr>
          <a:xfrm>
            <a:off x="457200" y="1600200"/>
            <a:ext cx="8229600" cy="4525963"/>
          </a:xfrm>
        </p:spPr>
        <p:txBody>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2018-02-17_16-38-04_073505-mederia.ru.jpg"/>
          <p:cNvPicPr>
            <a:picLocks noChangeAspect="1" noChangeArrowheads="1"/>
          </p:cNvPicPr>
          <p:nvPr/>
        </p:nvPicPr>
        <p:blipFill>
          <a:blip r:embed="rId2"/>
          <a:srcRect l="11230" r="13369"/>
          <a:stretch>
            <a:fillRect/>
          </a:stretch>
        </p:blipFill>
        <p:spPr bwMode="auto">
          <a:xfrm>
            <a:off x="0" y="0"/>
            <a:ext cx="9157051" cy="6858000"/>
          </a:xfrm>
          <a:prstGeom prst="rect">
            <a:avLst/>
          </a:prstGeom>
          <a:noFill/>
        </p:spPr>
      </p:pic>
      <p:sp>
        <p:nvSpPr>
          <p:cNvPr id="5" name="Заголовок 1"/>
          <p:cNvSpPr>
            <a:spLocks noGrp="1"/>
          </p:cNvSpPr>
          <p:nvPr>
            <p:ph type="ctrTitle"/>
          </p:nvPr>
        </p:nvSpPr>
        <p:spPr>
          <a:xfrm>
            <a:off x="0" y="714356"/>
            <a:ext cx="9144000" cy="1470025"/>
          </a:xfrm>
        </p:spPr>
        <p:txBody>
          <a:bodyPr>
            <a:noAutofit/>
          </a:bodyPr>
          <a:lstStyle/>
          <a:p>
            <a:r>
              <a:rPr lang="ru-RU" sz="5400" b="1" dirty="0" smtClean="0">
                <a:solidFill>
                  <a:schemeClr val="bg1"/>
                </a:solidFill>
              </a:rPr>
              <a:t>     Мозжечковая стимуляция.</a:t>
            </a:r>
            <a:br>
              <a:rPr lang="ru-RU" sz="5400" b="1" dirty="0" smtClean="0">
                <a:solidFill>
                  <a:schemeClr val="bg1"/>
                </a:solidFill>
              </a:rPr>
            </a:br>
            <a:r>
              <a:rPr lang="ru-RU" sz="5400" b="1" dirty="0" smtClean="0">
                <a:solidFill>
                  <a:schemeClr val="bg1"/>
                </a:solidFill>
              </a:rPr>
              <a:t/>
            </a:r>
            <a:br>
              <a:rPr lang="ru-RU" sz="5400" b="1" dirty="0" smtClean="0">
                <a:solidFill>
                  <a:schemeClr val="bg1"/>
                </a:solidFill>
              </a:rPr>
            </a:br>
            <a:endParaRPr lang="ru-RU" sz="3200" b="1" dirty="0">
              <a:solidFill>
                <a:schemeClr val="bg1"/>
              </a:solidFill>
            </a:endParaRPr>
          </a:p>
        </p:txBody>
      </p:sp>
      <p:sp>
        <p:nvSpPr>
          <p:cNvPr id="6" name="Подзаголовок 2"/>
          <p:cNvSpPr>
            <a:spLocks noGrp="1"/>
          </p:cNvSpPr>
          <p:nvPr>
            <p:ph type="subTitle" idx="1"/>
          </p:nvPr>
        </p:nvSpPr>
        <p:spPr>
          <a:xfrm>
            <a:off x="2743200" y="5105400"/>
            <a:ext cx="6400800" cy="1752600"/>
          </a:xfrm>
        </p:spPr>
        <p:txBody>
          <a:bodyPr/>
          <a:lstStyle/>
          <a:p>
            <a:pPr algn="r"/>
            <a:r>
              <a:rPr lang="ru-RU" dirty="0" smtClean="0">
                <a:solidFill>
                  <a:schemeClr val="bg1"/>
                </a:solidFill>
              </a:rPr>
              <a:t>Подготовила:</a:t>
            </a:r>
          </a:p>
          <a:p>
            <a:pPr algn="r"/>
            <a:r>
              <a:rPr lang="ru-RU" dirty="0" smtClean="0">
                <a:solidFill>
                  <a:schemeClr val="bg1"/>
                </a:solidFill>
              </a:rPr>
              <a:t>Гукасян В.А.</a:t>
            </a:r>
            <a:endParaRPr lang="ru-RU"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4530" y="-24"/>
            <a:ext cx="9148530" cy="6858024"/>
          </a:xfrm>
          <a:prstGeom prst="rect">
            <a:avLst/>
          </a:prstGeom>
          <a:noFill/>
        </p:spPr>
      </p:pic>
      <p:sp>
        <p:nvSpPr>
          <p:cNvPr id="6" name="Заголовок 1"/>
          <p:cNvSpPr>
            <a:spLocks noGrp="1"/>
          </p:cNvSpPr>
          <p:nvPr>
            <p:ph type="title"/>
          </p:nvPr>
        </p:nvSpPr>
        <p:spPr>
          <a:xfrm>
            <a:off x="500034" y="214290"/>
            <a:ext cx="8229600" cy="1143000"/>
          </a:xfrm>
        </p:spPr>
        <p:txBody>
          <a:bodyPr>
            <a:normAutofit fontScale="90000"/>
          </a:bodyPr>
          <a:lstStyle/>
          <a:p>
            <a:r>
              <a:rPr lang="ru-RU" b="1" dirty="0" smtClean="0">
                <a:solidFill>
                  <a:srgbClr val="0070C0"/>
                </a:solidFill>
              </a:rPr>
              <a:t>Что такое мозжечок и какие функции он выполняет?</a:t>
            </a:r>
            <a:r>
              <a:rPr lang="ru-RU" dirty="0" smtClean="0">
                <a:solidFill>
                  <a:srgbClr val="0070C0"/>
                </a:solidFill>
              </a:rPr>
              <a:t> </a:t>
            </a:r>
            <a:br>
              <a:rPr lang="ru-RU" dirty="0" smtClean="0">
                <a:solidFill>
                  <a:srgbClr val="0070C0"/>
                </a:solidFill>
              </a:rPr>
            </a:br>
            <a:endParaRPr lang="ru-RU" dirty="0">
              <a:solidFill>
                <a:srgbClr val="0070C0"/>
              </a:solidFill>
            </a:endParaRPr>
          </a:p>
        </p:txBody>
      </p:sp>
      <p:pic>
        <p:nvPicPr>
          <p:cNvPr id="3075" name="Picture 3" descr="C:\Users\User\Desktop\mozzhechkovaya-stimulyatsiya1.jpg"/>
          <p:cNvPicPr>
            <a:picLocks noChangeAspect="1" noChangeArrowheads="1"/>
          </p:cNvPicPr>
          <p:nvPr/>
        </p:nvPicPr>
        <p:blipFill>
          <a:blip r:embed="rId3"/>
          <a:srcRect l="10572" r="10132"/>
          <a:stretch>
            <a:fillRect/>
          </a:stretch>
        </p:blipFill>
        <p:spPr bwMode="auto">
          <a:xfrm>
            <a:off x="71406" y="1142984"/>
            <a:ext cx="4286280" cy="3598487"/>
          </a:xfrm>
          <a:prstGeom prst="rect">
            <a:avLst/>
          </a:prstGeom>
          <a:noFill/>
        </p:spPr>
      </p:pic>
      <p:sp>
        <p:nvSpPr>
          <p:cNvPr id="9" name="Содержимое 8"/>
          <p:cNvSpPr>
            <a:spLocks noGrp="1"/>
          </p:cNvSpPr>
          <p:nvPr>
            <p:ph idx="1"/>
          </p:nvPr>
        </p:nvSpPr>
        <p:spPr/>
        <p:txBody>
          <a:bodyPr/>
          <a:lstStyle/>
          <a:p>
            <a:endParaRPr lang="ru-RU"/>
          </a:p>
        </p:txBody>
      </p:sp>
      <p:sp>
        <p:nvSpPr>
          <p:cNvPr id="10" name="Содержимое 2"/>
          <p:cNvSpPr txBox="1">
            <a:spLocks/>
          </p:cNvSpPr>
          <p:nvPr/>
        </p:nvSpPr>
        <p:spPr>
          <a:xfrm>
            <a:off x="4000496" y="1000108"/>
            <a:ext cx="5143504" cy="5857892"/>
          </a:xfrm>
          <a:prstGeom prst="rect">
            <a:avLst/>
          </a:prstGeom>
        </p:spPr>
        <p:txBody>
          <a:bodyPr vert="horz" lIns="91440" tIns="45720" rIns="91440" bIns="45720" rtlCol="0">
            <a:normAutofit fontScale="4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Мозжечок – это структура мозга, которая отвечает за координацию движений, письмо, речевую артикуляцию, движения глаз и другие функции. Он находится в нижней задней части черепной коробки. Мозжечок корректирует сигналы, которые направляются к мышцам из головного мозга, делая их правильными, четкими. Этот отдел головного мозга помогает удерживать равновесие, задает скорость, силу, ритмичность и точность движениям мышц и всего тела.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Помимо двигательной выявлены следующие функции мозжечка: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регулирование скорости, последовательности, согласованности психических функций;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формирование поведения, эмоций, внимательности;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участие в анализе информации, полученной от органов зрения, слуха, вестибулярного аппарата, а также от других областей мозга;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координация артикуляционного аппарата (мышц языка, щек, губ), жестов во время речи;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формирование телосложения;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планирование движений.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Мозжечок обеспечивает связь между отделами головного мозга, регулирует реакции торможения и возбуждения, помогает переключиться с одной задачи на другую. Активность мозжечка увеличивается при чтении вслух или про себя, во время мысленных процессов или воображения.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500034" y="0"/>
            <a:ext cx="8229600" cy="1143000"/>
          </a:xfrm>
        </p:spPr>
        <p:txBody>
          <a:bodyPr>
            <a:normAutofit fontScale="90000"/>
          </a:bodyPr>
          <a:lstStyle/>
          <a:p>
            <a:r>
              <a:rPr lang="ru-RU" b="1" dirty="0" smtClean="0"/>
              <a:t> </a:t>
            </a:r>
            <a:r>
              <a:rPr lang="ru-RU" b="1" dirty="0" smtClean="0">
                <a:solidFill>
                  <a:srgbClr val="0070C0"/>
                </a:solidFill>
              </a:rPr>
              <a:t>Как проявляется слабость развития мозжечка?</a:t>
            </a:r>
            <a:endParaRPr lang="ru-RU" dirty="0">
              <a:solidFill>
                <a:srgbClr val="0070C0"/>
              </a:solidFill>
            </a:endParaRPr>
          </a:p>
        </p:txBody>
      </p:sp>
      <p:pic>
        <p:nvPicPr>
          <p:cNvPr id="4098" name="Picture 2" descr="C:\Users\User\Desktop\mozzhechkovaya-stimulyatsiya2.jpg"/>
          <p:cNvPicPr>
            <a:picLocks noChangeAspect="1" noChangeArrowheads="1"/>
          </p:cNvPicPr>
          <p:nvPr/>
        </p:nvPicPr>
        <p:blipFill>
          <a:blip r:embed="rId3"/>
          <a:srcRect/>
          <a:stretch>
            <a:fillRect/>
          </a:stretch>
        </p:blipFill>
        <p:spPr bwMode="auto">
          <a:xfrm>
            <a:off x="4362424" y="857232"/>
            <a:ext cx="4781576" cy="3191274"/>
          </a:xfrm>
          <a:prstGeom prst="ellipse">
            <a:avLst/>
          </a:prstGeom>
          <a:ln>
            <a:noFill/>
          </a:ln>
          <a:effectLst>
            <a:softEdge rad="112500"/>
          </a:effectLst>
        </p:spPr>
      </p:pic>
      <p:sp>
        <p:nvSpPr>
          <p:cNvPr id="8" name="Содержимое 7"/>
          <p:cNvSpPr>
            <a:spLocks noGrp="1"/>
          </p:cNvSpPr>
          <p:nvPr>
            <p:ph idx="1"/>
          </p:nvPr>
        </p:nvSpPr>
        <p:spPr/>
        <p:txBody>
          <a:bodyPr/>
          <a:lstStyle/>
          <a:p>
            <a:endParaRPr lang="ru-RU" dirty="0"/>
          </a:p>
        </p:txBody>
      </p:sp>
      <p:sp>
        <p:nvSpPr>
          <p:cNvPr id="9" name="Содержимое 2"/>
          <p:cNvSpPr txBox="1">
            <a:spLocks/>
          </p:cNvSpPr>
          <p:nvPr/>
        </p:nvSpPr>
        <p:spPr>
          <a:xfrm>
            <a:off x="0" y="1142984"/>
            <a:ext cx="5143504" cy="5715016"/>
          </a:xfrm>
          <a:prstGeom prst="rect">
            <a:avLst/>
          </a:prstGeom>
        </p:spPr>
        <p:txBody>
          <a:bodyPr vert="horz" lIns="91440" tIns="45720" rIns="91440" bIns="45720" rtlCol="0">
            <a:normAutofit fontScale="4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При плохой работе мозжечка у ребенка отмечается нарушение двигательной активности, когнитивных способностей, речи.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Основные нарушения мозжечковой слабости: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снижение внимания;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синдром гиперактивности;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изменения в поведении;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нарушения осанки;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патологии вестибулярного аппарата (плохое удержание равновесия, головокружение);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плохая обучаемость, снижение памяти, отсутствие планирования движений и действий;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нарушение речевой функции (устная речь и письмо);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неловкость в движениях, изменение походки;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нарушения аутического спектра;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задержка развития (психомоторного, речевого).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Все эти проявления могут быть выражены в разной степени.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Причиной повреждения мозжечка могут стать стремительные роды, тонус матки во время беременности, внутриутробные инфекции. К нарушению мозжечковой функции приводит гипоксия, которую провоцируют болезни плаценты (отслойка, фетоплацентарная недостаточность). Изменения работы мозжечка отмечаются у малышей с детским церебральным параличом.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500034" y="0"/>
            <a:ext cx="8229600" cy="1143000"/>
          </a:xfrm>
        </p:spPr>
        <p:txBody>
          <a:bodyPr>
            <a:normAutofit fontScale="90000"/>
          </a:bodyPr>
          <a:lstStyle/>
          <a:p>
            <a:r>
              <a:rPr lang="ru-RU" b="1" dirty="0" smtClean="0">
                <a:solidFill>
                  <a:srgbClr val="0070C0"/>
                </a:solidFill>
              </a:rPr>
              <a:t>Что представляет собой программа стимуляции мозжечка?</a:t>
            </a:r>
            <a:r>
              <a:rPr lang="ru-RU" dirty="0" smtClean="0">
                <a:solidFill>
                  <a:srgbClr val="0070C0"/>
                </a:solidFill>
              </a:rPr>
              <a:t> </a:t>
            </a:r>
            <a:endParaRPr lang="ru-RU" dirty="0">
              <a:solidFill>
                <a:srgbClr val="0070C0"/>
              </a:solidFill>
            </a:endParaRPr>
          </a:p>
        </p:txBody>
      </p:sp>
      <p:sp>
        <p:nvSpPr>
          <p:cNvPr id="7" name="Содержимое 2"/>
          <p:cNvSpPr>
            <a:spLocks noGrp="1"/>
          </p:cNvSpPr>
          <p:nvPr>
            <p:ph idx="1"/>
          </p:nvPr>
        </p:nvSpPr>
        <p:spPr>
          <a:xfrm>
            <a:off x="214282" y="1142984"/>
            <a:ext cx="8786874" cy="5572164"/>
          </a:xfrm>
        </p:spPr>
        <p:txBody>
          <a:bodyPr>
            <a:normAutofit fontScale="70000" lnSpcReduction="20000"/>
          </a:bodyPr>
          <a:lstStyle/>
          <a:p>
            <a:pPr algn="just">
              <a:buNone/>
            </a:pPr>
            <a:r>
              <a:rPr lang="ru-RU" dirty="0" smtClean="0">
                <a:solidFill>
                  <a:srgbClr val="0070C0"/>
                </a:solidFill>
              </a:rPr>
              <a:t>Стимуляция мозжечка – это комплекс упражнений на координацию движений. Методика похожа на лечебную физкультуру. Программа предусматривает использование специальных приспособлений – балансиров, которые требуют от ребенка концентрации внимания, удержания равновесия, выполнения несложных задач. </a:t>
            </a:r>
          </a:p>
          <a:p>
            <a:pPr algn="just">
              <a:buNone/>
            </a:pPr>
            <a:r>
              <a:rPr lang="ru-RU" dirty="0" smtClean="0">
                <a:solidFill>
                  <a:srgbClr val="0070C0"/>
                </a:solidFill>
              </a:rPr>
              <a:t>Цель таких упражнений – научить мозг правильно обрабатывать информацию, полученную от органов чувств, улучшить навыки речи, письма рукой, развить навыки чтения, концентрацию внимания, математические навыки, стимулировать развитие памяти и понимание. В ходе занятий повышается пластичность мозга, появляется возможность заполнить пробелы и восполнить недостатки функциональности базовых структур головного мозга. Улучшается успеваемость, навыки социальной адаптации, взаимоотношения в семье, стабилизируется </a:t>
            </a:r>
            <a:r>
              <a:rPr lang="ru-RU" dirty="0" err="1" smtClean="0">
                <a:solidFill>
                  <a:srgbClr val="0070C0"/>
                </a:solidFill>
              </a:rPr>
              <a:t>психоэмоциональное</a:t>
            </a:r>
            <a:r>
              <a:rPr lang="ru-RU" dirty="0" smtClean="0">
                <a:solidFill>
                  <a:srgbClr val="0070C0"/>
                </a:solidFill>
              </a:rPr>
              <a:t> состояние, ребенок обретает хорошую физическую форму, исправляется его осанка, заметно улучшается координация движений. Мозжечковая стимуляция также значительно улучшает эффективность любых коррекционных занятий (с логопедом, психологом, дефектологом).</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normAutofit fontScale="90000"/>
          </a:bodyPr>
          <a:lstStyle/>
          <a:p>
            <a:r>
              <a:rPr lang="ru-RU" dirty="0" smtClean="0">
                <a:solidFill>
                  <a:srgbClr val="0070C0"/>
                </a:solidFill>
              </a:rPr>
              <a:t>Специалисты по работе с данной программой отмечают следующее:</a:t>
            </a:r>
            <a:br>
              <a:rPr lang="ru-RU" dirty="0" smtClean="0">
                <a:solidFill>
                  <a:srgbClr val="0070C0"/>
                </a:solidFill>
              </a:rPr>
            </a:br>
            <a:endParaRPr lang="ru-RU" dirty="0">
              <a:solidFill>
                <a:srgbClr val="0070C0"/>
              </a:solidFill>
            </a:endParaRPr>
          </a:p>
        </p:txBody>
      </p:sp>
      <p:pic>
        <p:nvPicPr>
          <p:cNvPr id="5122" name="Picture 2" descr="C:\Users\User\Desktop\mozzhechkovaya-stimulyatsiya3.jpg"/>
          <p:cNvPicPr>
            <a:picLocks noChangeAspect="1" noChangeArrowheads="1"/>
          </p:cNvPicPr>
          <p:nvPr/>
        </p:nvPicPr>
        <p:blipFill>
          <a:blip r:embed="rId3"/>
          <a:srcRect r="50052"/>
          <a:stretch>
            <a:fillRect/>
          </a:stretch>
        </p:blipFill>
        <p:spPr bwMode="auto">
          <a:xfrm>
            <a:off x="5398538" y="1166579"/>
            <a:ext cx="2388172" cy="3191115"/>
          </a:xfrm>
          <a:prstGeom prst="rect">
            <a:avLst/>
          </a:prstGeom>
          <a:ln>
            <a:noFill/>
          </a:ln>
          <a:effectLst>
            <a:softEdge rad="112500"/>
          </a:effectLst>
        </p:spPr>
      </p:pic>
      <p:pic>
        <p:nvPicPr>
          <p:cNvPr id="5123" name="Picture 3" descr="C:\Users\User\Desktop\mozzhechkovaya-stimulyatsiya3.jpg"/>
          <p:cNvPicPr>
            <a:picLocks noChangeAspect="1" noChangeArrowheads="1"/>
          </p:cNvPicPr>
          <p:nvPr/>
        </p:nvPicPr>
        <p:blipFill>
          <a:blip r:embed="rId3"/>
          <a:srcRect l="50909"/>
          <a:stretch>
            <a:fillRect/>
          </a:stretch>
        </p:blipFill>
        <p:spPr bwMode="auto">
          <a:xfrm>
            <a:off x="6572264" y="3484411"/>
            <a:ext cx="2428892" cy="3302175"/>
          </a:xfrm>
          <a:prstGeom prst="rect">
            <a:avLst/>
          </a:prstGeom>
          <a:ln>
            <a:noFill/>
          </a:ln>
          <a:effectLst>
            <a:softEdge rad="112500"/>
          </a:effectLst>
        </p:spPr>
      </p:pic>
      <p:sp>
        <p:nvSpPr>
          <p:cNvPr id="8" name="Содержимое 7"/>
          <p:cNvSpPr>
            <a:spLocks noGrp="1"/>
          </p:cNvSpPr>
          <p:nvPr>
            <p:ph idx="1"/>
          </p:nvPr>
        </p:nvSpPr>
        <p:spPr/>
        <p:txBody>
          <a:bodyPr/>
          <a:lstStyle/>
          <a:p>
            <a:endParaRPr lang="ru-RU" dirty="0"/>
          </a:p>
        </p:txBody>
      </p:sp>
      <p:sp>
        <p:nvSpPr>
          <p:cNvPr id="9" name="Содержимое 2"/>
          <p:cNvSpPr txBox="1">
            <a:spLocks/>
          </p:cNvSpPr>
          <p:nvPr/>
        </p:nvSpPr>
        <p:spPr>
          <a:xfrm>
            <a:off x="0" y="1071546"/>
            <a:ext cx="5857884" cy="5786454"/>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Улучшение у ребенка понимания, внимания, поведения</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Улучшение зрительно-моторной координации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Улучшение мануальных и графо-моторных функций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Повышение общего уровня интеллекта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Быстрое развитие когнитивной сферы (памяти, речи, восприятия, мышления)</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Повышение эффективности других коррекционных занятий (с психологом, логопедом, дефектологом)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Как эффективнее заниматься по данной методике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smtClean="0">
                <a:ln>
                  <a:noFill/>
                </a:ln>
                <a:solidFill>
                  <a:srgbClr val="0070C0"/>
                </a:solidFill>
                <a:effectLst/>
                <a:uLnTx/>
                <a:uFillTx/>
                <a:latin typeface="+mn-lt"/>
                <a:ea typeface="+mn-ea"/>
                <a:cs typeface="+mn-cs"/>
              </a:rPr>
              <a:t>Занятия можно начинать, если ребенку исполнилось 3-4 года. Оптимальная периодичность занятий 3 раза в неделю по 30-40 минут.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normAutofit fontScale="90000"/>
          </a:bodyPr>
          <a:lstStyle/>
          <a:p>
            <a:r>
              <a:rPr lang="ru-RU" b="1" dirty="0" smtClean="0">
                <a:solidFill>
                  <a:srgbClr val="0070C0"/>
                </a:solidFill>
              </a:rPr>
              <a:t> Виды методов стимуляции мозжечка.</a:t>
            </a:r>
            <a:endParaRPr lang="ru-RU" dirty="0">
              <a:solidFill>
                <a:srgbClr val="0070C0"/>
              </a:solidFill>
            </a:endParaRPr>
          </a:p>
        </p:txBody>
      </p:sp>
      <p:sp>
        <p:nvSpPr>
          <p:cNvPr id="7" name="Содержимое 2"/>
          <p:cNvSpPr>
            <a:spLocks noGrp="1"/>
          </p:cNvSpPr>
          <p:nvPr>
            <p:ph idx="1"/>
          </p:nvPr>
        </p:nvSpPr>
        <p:spPr>
          <a:xfrm>
            <a:off x="3786182" y="1357298"/>
            <a:ext cx="5357818" cy="5500702"/>
          </a:xfrm>
        </p:spPr>
        <p:txBody>
          <a:bodyPr>
            <a:normAutofit fontScale="70000" lnSpcReduction="20000"/>
          </a:bodyPr>
          <a:lstStyle/>
          <a:p>
            <a:pPr algn="just"/>
            <a:r>
              <a:rPr lang="ru-RU" dirty="0" smtClean="0">
                <a:solidFill>
                  <a:srgbClr val="0070C0"/>
                </a:solidFill>
              </a:rPr>
              <a:t>Для стимулирования работы мозжечковой функции активно используются специальные приборы, а также быстрые перемещения тела в пространстве. Приспособления: </a:t>
            </a:r>
          </a:p>
          <a:p>
            <a:pPr algn="just"/>
            <a:r>
              <a:rPr lang="ru-RU" dirty="0" smtClean="0">
                <a:solidFill>
                  <a:srgbClr val="0070C0"/>
                </a:solidFill>
              </a:rPr>
              <a:t>Прибор </a:t>
            </a:r>
            <a:r>
              <a:rPr lang="ru-RU" dirty="0" err="1" smtClean="0">
                <a:solidFill>
                  <a:srgbClr val="0070C0"/>
                </a:solidFill>
              </a:rPr>
              <a:t>постурограф</a:t>
            </a:r>
            <a:r>
              <a:rPr lang="ru-RU" dirty="0" smtClean="0">
                <a:solidFill>
                  <a:srgbClr val="0070C0"/>
                </a:solidFill>
              </a:rPr>
              <a:t> — используется для развития равновесия, координации. </a:t>
            </a:r>
          </a:p>
          <a:p>
            <a:pPr algn="just"/>
            <a:r>
              <a:rPr lang="ru-RU" dirty="0" smtClean="0">
                <a:solidFill>
                  <a:srgbClr val="0070C0"/>
                </a:solidFill>
              </a:rPr>
              <a:t>Балансировочная доска Ф. </a:t>
            </a:r>
            <a:r>
              <a:rPr lang="ru-RU" dirty="0" err="1" smtClean="0">
                <a:solidFill>
                  <a:srgbClr val="0070C0"/>
                </a:solidFill>
              </a:rPr>
              <a:t>Бильгоу</a:t>
            </a:r>
            <a:r>
              <a:rPr lang="ru-RU" dirty="0" smtClean="0">
                <a:solidFill>
                  <a:srgbClr val="0070C0"/>
                </a:solidFill>
              </a:rPr>
              <a:t> – улучшает равновесие, координацию, ловкость. </a:t>
            </a:r>
          </a:p>
          <a:p>
            <a:pPr algn="just"/>
            <a:r>
              <a:rPr lang="ru-RU" dirty="0" smtClean="0">
                <a:solidFill>
                  <a:srgbClr val="0070C0"/>
                </a:solidFill>
              </a:rPr>
              <a:t>Платформа </a:t>
            </a:r>
            <a:r>
              <a:rPr lang="ru-RU" dirty="0" err="1" smtClean="0">
                <a:solidFill>
                  <a:srgbClr val="0070C0"/>
                </a:solidFill>
              </a:rPr>
              <a:t>Wii</a:t>
            </a:r>
            <a:r>
              <a:rPr lang="ru-RU" dirty="0" smtClean="0">
                <a:solidFill>
                  <a:srgbClr val="0070C0"/>
                </a:solidFill>
              </a:rPr>
              <a:t> </a:t>
            </a:r>
            <a:r>
              <a:rPr lang="ru-RU" dirty="0" err="1" smtClean="0">
                <a:solidFill>
                  <a:srgbClr val="0070C0"/>
                </a:solidFill>
              </a:rPr>
              <a:t>Fit</a:t>
            </a:r>
            <a:r>
              <a:rPr lang="ru-RU" dirty="0" smtClean="0">
                <a:solidFill>
                  <a:srgbClr val="0070C0"/>
                </a:solidFill>
              </a:rPr>
              <a:t> – имеет 4 вида занятий (аэробика, физкультура, йога, игры, стимулирующие баланс тела). Оборудование «</a:t>
            </a:r>
            <a:r>
              <a:rPr lang="ru-RU" dirty="0" err="1" smtClean="0">
                <a:solidFill>
                  <a:srgbClr val="0070C0"/>
                </a:solidFill>
              </a:rPr>
              <a:t>Тренажерно-информационная</a:t>
            </a:r>
            <a:r>
              <a:rPr lang="ru-RU" dirty="0" smtClean="0">
                <a:solidFill>
                  <a:srgbClr val="0070C0"/>
                </a:solidFill>
              </a:rPr>
              <a:t> система» – тренирует аппарат равновесия. </a:t>
            </a:r>
          </a:p>
          <a:p>
            <a:endParaRPr lang="ru-RU" dirty="0"/>
          </a:p>
        </p:txBody>
      </p:sp>
      <p:pic>
        <p:nvPicPr>
          <p:cNvPr id="6146" name="Picture 2" descr="C:\Users\User\Desktop\mozzhechkovaya-stimulyatsiya5-2.jpg"/>
          <p:cNvPicPr>
            <a:picLocks noChangeAspect="1" noChangeArrowheads="1"/>
          </p:cNvPicPr>
          <p:nvPr/>
        </p:nvPicPr>
        <p:blipFill>
          <a:blip r:embed="rId3"/>
          <a:srcRect/>
          <a:stretch>
            <a:fillRect/>
          </a:stretch>
        </p:blipFill>
        <p:spPr bwMode="auto">
          <a:xfrm>
            <a:off x="75037" y="2071678"/>
            <a:ext cx="4068335"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lstStyle/>
          <a:p>
            <a:r>
              <a:rPr lang="ru-RU" dirty="0" smtClean="0">
                <a:solidFill>
                  <a:srgbClr val="0070C0"/>
                </a:solidFill>
              </a:rPr>
              <a:t>Балансировочная доска </a:t>
            </a:r>
            <a:r>
              <a:rPr lang="ru-RU" dirty="0" err="1" smtClean="0">
                <a:solidFill>
                  <a:srgbClr val="0070C0"/>
                </a:solidFill>
              </a:rPr>
              <a:t>Бильгоу</a:t>
            </a:r>
            <a:endParaRPr lang="ru-RU" dirty="0">
              <a:solidFill>
                <a:srgbClr val="0070C0"/>
              </a:solidFill>
            </a:endParaRPr>
          </a:p>
        </p:txBody>
      </p:sp>
      <p:sp>
        <p:nvSpPr>
          <p:cNvPr id="7" name="Содержимое 2"/>
          <p:cNvSpPr>
            <a:spLocks noGrp="1"/>
          </p:cNvSpPr>
          <p:nvPr>
            <p:ph idx="1"/>
          </p:nvPr>
        </p:nvSpPr>
        <p:spPr>
          <a:xfrm>
            <a:off x="457200" y="1600200"/>
            <a:ext cx="8229600" cy="4525963"/>
          </a:xfrm>
        </p:spPr>
        <p:txBody>
          <a:bodyPr>
            <a:normAutofit fontScale="62500" lnSpcReduction="20000"/>
          </a:bodyPr>
          <a:lstStyle/>
          <a:p>
            <a:pPr>
              <a:buNone/>
            </a:pPr>
            <a:r>
              <a:rPr lang="ru-RU" dirty="0" smtClean="0">
                <a:solidFill>
                  <a:srgbClr val="0070C0"/>
                </a:solidFill>
              </a:rPr>
              <a:t>Самой популярной и доступной считается методика </a:t>
            </a:r>
            <a:r>
              <a:rPr lang="ru-RU" dirty="0" err="1" smtClean="0">
                <a:solidFill>
                  <a:srgbClr val="0070C0"/>
                </a:solidFill>
              </a:rPr>
              <a:t>Бильгоу</a:t>
            </a:r>
            <a:r>
              <a:rPr lang="ru-RU" dirty="0" smtClean="0">
                <a:solidFill>
                  <a:srgbClr val="0070C0"/>
                </a:solidFill>
              </a:rPr>
              <a:t> с использованием балансировочной доски. </a:t>
            </a:r>
          </a:p>
          <a:p>
            <a:pPr>
              <a:buNone/>
            </a:pPr>
            <a:r>
              <a:rPr lang="ru-RU" dirty="0" smtClean="0">
                <a:solidFill>
                  <a:srgbClr val="0070C0"/>
                </a:solidFill>
              </a:rPr>
              <a:t>Помимо приборов с детьми проводятся занятия в виде свободного перемещения тела в пространстве: </a:t>
            </a:r>
          </a:p>
          <a:p>
            <a:r>
              <a:rPr lang="ru-RU" dirty="0" smtClean="0">
                <a:solidFill>
                  <a:srgbClr val="0070C0"/>
                </a:solidFill>
              </a:rPr>
              <a:t>Вертикальные – занятия по прыжкам в воду, на батуте, пружинистых снарядах, матах, катание с горок. </a:t>
            </a:r>
          </a:p>
          <a:p>
            <a:r>
              <a:rPr lang="ru-RU" dirty="0" smtClean="0">
                <a:solidFill>
                  <a:srgbClr val="0070C0"/>
                </a:solidFill>
              </a:rPr>
              <a:t>Горизонтальные – упражнения на </a:t>
            </a:r>
            <a:r>
              <a:rPr lang="ru-RU" dirty="0" err="1" smtClean="0">
                <a:solidFill>
                  <a:srgbClr val="0070C0"/>
                </a:solidFill>
              </a:rPr>
              <a:t>фитболах</a:t>
            </a:r>
            <a:r>
              <a:rPr lang="ru-RU" dirty="0" smtClean="0">
                <a:solidFill>
                  <a:srgbClr val="0070C0"/>
                </a:solidFill>
              </a:rPr>
              <a:t>, роликах, велосипедах, самокатах, </a:t>
            </a:r>
            <a:r>
              <a:rPr lang="ru-RU" dirty="0" err="1" smtClean="0">
                <a:solidFill>
                  <a:srgbClr val="0070C0"/>
                </a:solidFill>
              </a:rPr>
              <a:t>сигвеях</a:t>
            </a:r>
            <a:r>
              <a:rPr lang="ru-RU" dirty="0" smtClean="0">
                <a:solidFill>
                  <a:srgbClr val="0070C0"/>
                </a:solidFill>
              </a:rPr>
              <a:t>. </a:t>
            </a:r>
          </a:p>
          <a:p>
            <a:r>
              <a:rPr lang="ru-RU" dirty="0" smtClean="0">
                <a:solidFill>
                  <a:srgbClr val="0070C0"/>
                </a:solidFill>
              </a:rPr>
              <a:t>Вращательные – кольца, карусели, диски, кресла, кувырок через перекладину или в воде. </a:t>
            </a:r>
          </a:p>
          <a:p>
            <a:r>
              <a:rPr lang="ru-RU" dirty="0" smtClean="0">
                <a:solidFill>
                  <a:srgbClr val="0070C0"/>
                </a:solidFill>
              </a:rPr>
              <a:t>Маятниковые – качели, кольца, гамак, канат. </a:t>
            </a:r>
          </a:p>
          <a:p>
            <a:r>
              <a:rPr lang="ru-RU" dirty="0" smtClean="0">
                <a:solidFill>
                  <a:srgbClr val="0070C0"/>
                </a:solidFill>
              </a:rPr>
              <a:t>Ощущение невесомости – плавание, прыжки в воду или на батуте, катание с горок. </a:t>
            </a:r>
          </a:p>
          <a:p>
            <a:pPr>
              <a:buNone/>
            </a:pPr>
            <a:r>
              <a:rPr lang="ru-RU" dirty="0" smtClean="0">
                <a:solidFill>
                  <a:srgbClr val="0070C0"/>
                </a:solidFill>
              </a:rPr>
              <a:t>Эти методы доступны даже в домашних условиях, в детских садах, на игровых площадках. </a:t>
            </a:r>
            <a:endParaRPr lang="ru-RU"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beautiful_background_for_presentation_7_14142847.jpg"/>
          <p:cNvPicPr>
            <a:picLocks noChangeAspect="1" noChangeArrowheads="1"/>
          </p:cNvPicPr>
          <p:nvPr/>
        </p:nvPicPr>
        <p:blipFill>
          <a:blip r:embed="rId2"/>
          <a:srcRect/>
          <a:stretch>
            <a:fillRect/>
          </a:stretch>
        </p:blipFill>
        <p:spPr bwMode="auto">
          <a:xfrm>
            <a:off x="-32" y="-24"/>
            <a:ext cx="9148530" cy="6858024"/>
          </a:xfrm>
          <a:prstGeom prst="rect">
            <a:avLst/>
          </a:prstGeom>
          <a:noFill/>
        </p:spPr>
      </p:pic>
      <p:sp>
        <p:nvSpPr>
          <p:cNvPr id="6" name="Заголовок 1"/>
          <p:cNvSpPr>
            <a:spLocks noGrp="1"/>
          </p:cNvSpPr>
          <p:nvPr>
            <p:ph type="title"/>
          </p:nvPr>
        </p:nvSpPr>
        <p:spPr>
          <a:xfrm>
            <a:off x="457200" y="274638"/>
            <a:ext cx="8229600" cy="1143000"/>
          </a:xfrm>
        </p:spPr>
        <p:txBody>
          <a:bodyPr>
            <a:normAutofit fontScale="90000"/>
          </a:bodyPr>
          <a:lstStyle/>
          <a:p>
            <a:r>
              <a:rPr lang="ru-RU" b="1" dirty="0" smtClean="0">
                <a:solidFill>
                  <a:srgbClr val="0070C0"/>
                </a:solidFill>
              </a:rPr>
              <a:t>Что такое балансир для мозжечковой стимуляции?</a:t>
            </a:r>
            <a:r>
              <a:rPr lang="ru-RU" dirty="0" smtClean="0">
                <a:solidFill>
                  <a:srgbClr val="0070C0"/>
                </a:solidFill>
              </a:rPr>
              <a:t> </a:t>
            </a:r>
            <a:br>
              <a:rPr lang="ru-RU" dirty="0" smtClean="0">
                <a:solidFill>
                  <a:srgbClr val="0070C0"/>
                </a:solidFill>
              </a:rPr>
            </a:br>
            <a:endParaRPr lang="ru-RU" dirty="0">
              <a:solidFill>
                <a:srgbClr val="0070C0"/>
              </a:solidFill>
            </a:endParaRPr>
          </a:p>
        </p:txBody>
      </p:sp>
      <p:pic>
        <p:nvPicPr>
          <p:cNvPr id="7170" name="Picture 2" descr="C:\Users\User\Desktop\mozzhechkovaya-stimulyatsiya7.jpg"/>
          <p:cNvPicPr>
            <a:picLocks noChangeAspect="1" noChangeArrowheads="1"/>
          </p:cNvPicPr>
          <p:nvPr/>
        </p:nvPicPr>
        <p:blipFill>
          <a:blip r:embed="rId3"/>
          <a:srcRect/>
          <a:stretch>
            <a:fillRect/>
          </a:stretch>
        </p:blipFill>
        <p:spPr bwMode="auto">
          <a:xfrm>
            <a:off x="3638" y="1785926"/>
            <a:ext cx="5139866" cy="3429024"/>
          </a:xfrm>
          <a:prstGeom prst="ellipse">
            <a:avLst/>
          </a:prstGeom>
          <a:ln>
            <a:noFill/>
          </a:ln>
          <a:effectLst>
            <a:softEdge rad="112500"/>
          </a:effectLst>
        </p:spPr>
      </p:pic>
      <p:sp>
        <p:nvSpPr>
          <p:cNvPr id="9" name="Содержимое 2"/>
          <p:cNvSpPr>
            <a:spLocks noGrp="1"/>
          </p:cNvSpPr>
          <p:nvPr>
            <p:ph idx="1"/>
          </p:nvPr>
        </p:nvSpPr>
        <p:spPr>
          <a:xfrm>
            <a:off x="4214810" y="1142984"/>
            <a:ext cx="4929190" cy="5715016"/>
          </a:xfrm>
        </p:spPr>
        <p:txBody>
          <a:bodyPr>
            <a:normAutofit fontScale="85000" lnSpcReduction="20000"/>
          </a:bodyPr>
          <a:lstStyle/>
          <a:p>
            <a:pPr algn="ctr"/>
            <a:r>
              <a:rPr lang="ru-RU" dirty="0" smtClean="0">
                <a:solidFill>
                  <a:srgbClr val="0070C0"/>
                </a:solidFill>
              </a:rPr>
              <a:t>Балансир – это приспособление для удержания равновесия. Он представляет собой доску (платформу), на которой ребенок стоит или сидит, выполняя задания инструктора. К балансировочному комплексу прилагается оборудование, облегчающее занятия. Для усложнения техники упражнений применяются мячики, палочки с разметкой, боулинг, чашки и другие приспособления. </a:t>
            </a:r>
          </a:p>
          <a:p>
            <a:endParaRPr lang="ru-RU" dirty="0">
              <a:solidFill>
                <a:srgbClr val="0070C0"/>
              </a:solidFill>
            </a:endParaRPr>
          </a:p>
        </p:txBody>
      </p:sp>
    </p:spTree>
  </p:cSld>
  <p:clrMapOvr>
    <a:masterClrMapping/>
  </p:clrMapOvr>
</p:sld>
</file>

<file path=ppt/theme/theme1.xml><?xml version="1.0" encoding="utf-8"?>
<a:theme xmlns:a="http://schemas.openxmlformats.org/drawingml/2006/main" name="Тема Office">
  <a:themeElements>
    <a:clrScheme name="Другая 3">
      <a:dk1>
        <a:srgbClr val="92D050"/>
      </a:dk1>
      <a:lt1>
        <a:sysClr val="window" lastClr="FFFFFF"/>
      </a:lt1>
      <a:dk2>
        <a:srgbClr val="EDF0E9"/>
      </a:dk2>
      <a:lt2>
        <a:srgbClr val="FEFAC9"/>
      </a:lt2>
      <a:accent1>
        <a:srgbClr val="BDE296"/>
      </a:accent1>
      <a:accent2>
        <a:srgbClr val="F3A447"/>
      </a:accent2>
      <a:accent3>
        <a:srgbClr val="E7BC29"/>
      </a:accent3>
      <a:accent4>
        <a:srgbClr val="D092A7"/>
      </a:accent4>
      <a:accent5>
        <a:srgbClr val="9C85C0"/>
      </a:accent5>
      <a:accent6>
        <a:srgbClr val="809EC2"/>
      </a:accent6>
      <a:hlink>
        <a:srgbClr val="8E58B6"/>
      </a:hlink>
      <a:folHlink>
        <a:srgbClr val="A5A5A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1037</Words>
  <PresentationFormat>Экран (4:3)</PresentationFormat>
  <Paragraphs>67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Семинар «Здоровьесберегающие технологии в ДОУ»</vt:lpstr>
      <vt:lpstr>     Мозжечковая стимуляция.  </vt:lpstr>
      <vt:lpstr>Что такое мозжечок и какие функции он выполняет?  </vt:lpstr>
      <vt:lpstr> Как проявляется слабость развития мозжечка?</vt:lpstr>
      <vt:lpstr>Что представляет собой программа стимуляции мозжечка? </vt:lpstr>
      <vt:lpstr>Специалисты по работе с данной программой отмечают следующее: </vt:lpstr>
      <vt:lpstr> Виды методов стимуляции мозжечка.</vt:lpstr>
      <vt:lpstr>Балансировочная доска Бильгоу</vt:lpstr>
      <vt:lpstr>Что такое балансир для мозжечковой стимуляции?  </vt:lpstr>
      <vt:lpstr>Упражнения на доске</vt:lpstr>
      <vt:lpstr>Слайд 11</vt:lpstr>
      <vt:lpstr>Литература: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Мозжечковая стимуляция как вид здоровьесберегающих  технологий в ДОУ</dc:title>
  <dc:creator>User</dc:creator>
  <cp:lastModifiedBy>User</cp:lastModifiedBy>
  <cp:revision>5</cp:revision>
  <dcterms:created xsi:type="dcterms:W3CDTF">2020-12-03T03:31:47Z</dcterms:created>
  <dcterms:modified xsi:type="dcterms:W3CDTF">2020-12-17T02:15:55Z</dcterms:modified>
</cp:coreProperties>
</file>